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1" r:id="rId4"/>
    <p:sldId id="265" r:id="rId5"/>
    <p:sldId id="262" r:id="rId6"/>
    <p:sldId id="258" r:id="rId7"/>
    <p:sldId id="259" r:id="rId8"/>
    <p:sldId id="260" r:id="rId9"/>
    <p:sldId id="264" r:id="rId10"/>
    <p:sldId id="263" r:id="rId11"/>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81112DF-BD6D-4D97-9178-5B42619FD4F9}" type="datetimeFigureOut">
              <a:rPr lang="es-ES"/>
              <a:pPr>
                <a:defRPr/>
              </a:pPr>
              <a:t>10/01/2015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7629FE7-4C92-41A9-8B34-F5C011F30E2E}"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 Grupo"/>
          <p:cNvGrpSpPr>
            <a:grpSpLocks/>
          </p:cNvGrpSpPr>
          <p:nvPr/>
        </p:nvGrpSpPr>
        <p:grpSpPr bwMode="auto">
          <a:xfrm>
            <a:off x="-3175" y="4953000"/>
            <a:ext cx="9147175" cy="1911350"/>
            <a:chOff x="-3765" y="4832896"/>
            <a:chExt cx="9147765" cy="2032192"/>
          </a:xfrm>
        </p:grpSpPr>
        <p:sp>
          <p:nvSpPr>
            <p:cNvPr id="6" name="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7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1C1F7B38-F2AF-456A-B6D0-20CA24EFDC2E}" type="datetime1">
              <a:rPr lang="es-ES_tradnl"/>
              <a:pPr>
                <a:defRPr/>
              </a:pPr>
              <a:t>10/01/2015</a:t>
            </a:fld>
            <a:endParaRPr lang="es-ES_tradnl"/>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_tradnl"/>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4CCAB204-71B6-4A29-BB28-8FB361C122E8}" type="slidenum">
              <a:rPr lang="es-ES_tradnl"/>
              <a:pPr>
                <a:defRPr/>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BF62560-89BD-4E71-8F6C-3425464DAA45}" type="datetime1">
              <a:rPr lang="es-ES_tradnl"/>
              <a:pPr>
                <a:defRPr/>
              </a:pPr>
              <a:t>10/01/2015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CBA0099B-6ADE-42EE-B479-83456CC18BE2}" type="slidenum">
              <a:rPr lang="es-ES_tradnl"/>
              <a:pPr>
                <a:defRPr/>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D5C2541-891A-4AA9-B300-AA3411E3DB41}" type="datetime1">
              <a:rPr lang="es-ES_tradnl"/>
              <a:pPr>
                <a:defRPr/>
              </a:pPr>
              <a:t>10/01/2015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44D229B4-CCC2-4DE0-A023-629C93F4A94D}" type="slidenum">
              <a:rPr lang="es-ES_tradnl"/>
              <a:pPr>
                <a:defRPr/>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BA3DC953-E308-4549-A6C2-54DCB0F5B03F}" type="datetime1">
              <a:rPr lang="es-ES_tradnl"/>
              <a:pPr>
                <a:defRPr/>
              </a:pPr>
              <a:t>10/01/2015</a:t>
            </a:fld>
            <a:endParaRPr lang="es-ES_tradnl"/>
          </a:p>
        </p:txBody>
      </p:sp>
      <p:sp>
        <p:nvSpPr>
          <p:cNvPr id="5" name="21 Marcador de pie de página"/>
          <p:cNvSpPr>
            <a:spLocks noGrp="1"/>
          </p:cNvSpPr>
          <p:nvPr>
            <p:ph type="ftr" sz="quarter" idx="11"/>
          </p:nvPr>
        </p:nvSpPr>
        <p:spPr/>
        <p:txBody>
          <a:bodyPr/>
          <a:lstStyle>
            <a:lvl1pPr>
              <a:defRPr/>
            </a:lvl1pPr>
          </a:lstStyle>
          <a:p>
            <a:pPr>
              <a:defRPr/>
            </a:pPr>
            <a:endParaRPr lang="es-ES_tradnl"/>
          </a:p>
        </p:txBody>
      </p:sp>
      <p:sp>
        <p:nvSpPr>
          <p:cNvPr id="6" name="17 Marcador de número de diapositiva"/>
          <p:cNvSpPr>
            <a:spLocks noGrp="1"/>
          </p:cNvSpPr>
          <p:nvPr>
            <p:ph type="sldNum" sz="quarter" idx="12"/>
          </p:nvPr>
        </p:nvSpPr>
        <p:spPr/>
        <p:txBody>
          <a:bodyPr/>
          <a:lstStyle>
            <a:lvl1pPr>
              <a:defRPr/>
            </a:lvl1pPr>
          </a:lstStyle>
          <a:p>
            <a:pPr>
              <a:defRPr/>
            </a:pPr>
            <a:fld id="{B2E431AF-91AF-4CCC-B751-29BC3E1B5FF7}" type="slidenum">
              <a:rPr lang="es-ES_tradnl"/>
              <a:pPr>
                <a:defRPr/>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6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7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5DED824B-0C36-4EE8-90DC-01D125588D46}" type="datetime1">
              <a:rPr lang="es-ES_tradnl"/>
              <a:pPr>
                <a:defRPr/>
              </a:pPr>
              <a:t>10/01/2015</a:t>
            </a:fld>
            <a:endParaRPr lang="es-ES_tradnl"/>
          </a:p>
        </p:txBody>
      </p:sp>
      <p:sp>
        <p:nvSpPr>
          <p:cNvPr id="7" name="4 Marcador de pie de página"/>
          <p:cNvSpPr>
            <a:spLocks noGrp="1"/>
          </p:cNvSpPr>
          <p:nvPr>
            <p:ph type="ftr" sz="quarter" idx="11"/>
          </p:nvPr>
        </p:nvSpPr>
        <p:spPr/>
        <p:txBody>
          <a:bodyPr/>
          <a:lstStyle>
            <a:lvl1pPr>
              <a:defRPr/>
            </a:lvl1pPr>
            <a:extLst/>
          </a:lstStyle>
          <a:p>
            <a:pPr>
              <a:defRPr/>
            </a:pPr>
            <a:endParaRPr lang="es-ES_tradnl"/>
          </a:p>
        </p:txBody>
      </p:sp>
      <p:sp>
        <p:nvSpPr>
          <p:cNvPr id="8" name="5 Marcador de número de diapositiva"/>
          <p:cNvSpPr>
            <a:spLocks noGrp="1"/>
          </p:cNvSpPr>
          <p:nvPr>
            <p:ph type="sldNum" sz="quarter" idx="12"/>
          </p:nvPr>
        </p:nvSpPr>
        <p:spPr/>
        <p:txBody>
          <a:bodyPr/>
          <a:lstStyle>
            <a:lvl1pPr>
              <a:defRPr/>
            </a:lvl1pPr>
            <a:extLst/>
          </a:lstStyle>
          <a:p>
            <a:pPr>
              <a:defRPr/>
            </a:pPr>
            <a:fld id="{197EAC6A-CDAC-47B8-AA8B-746512737F45}" type="slidenum">
              <a:rPr lang="es-ES_tradnl"/>
              <a:pPr>
                <a:defRPr/>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CEE25F8C-0B90-463D-B09F-3C659A6ACF53}" type="datetime1">
              <a:rPr lang="es-ES_tradnl"/>
              <a:pPr>
                <a:defRPr/>
              </a:pPr>
              <a:t>10/01/2015</a:t>
            </a:fld>
            <a:endParaRPr lang="es-ES_tradnl"/>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p>
        </p:txBody>
      </p:sp>
      <p:sp>
        <p:nvSpPr>
          <p:cNvPr id="7" name="6 Marcador de número de diapositiva"/>
          <p:cNvSpPr>
            <a:spLocks noGrp="1"/>
          </p:cNvSpPr>
          <p:nvPr>
            <p:ph type="sldNum" sz="quarter" idx="12"/>
          </p:nvPr>
        </p:nvSpPr>
        <p:spPr/>
        <p:txBody>
          <a:bodyPr/>
          <a:lstStyle>
            <a:lvl1pPr>
              <a:defRPr/>
            </a:lvl1pPr>
            <a:extLst/>
          </a:lstStyle>
          <a:p>
            <a:pPr>
              <a:defRPr/>
            </a:pPr>
            <a:fld id="{269FAE12-22BD-46FC-826C-6E881525A36A}" type="slidenum">
              <a:rPr lang="es-ES_tradnl"/>
              <a:pPr>
                <a:defRPr/>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D2B1D4A3-BE65-49D6-AB55-3EC8C39AF8D4}" type="datetime1">
              <a:rPr lang="es-ES_tradnl"/>
              <a:pPr>
                <a:defRPr/>
              </a:pPr>
              <a:t>10/01/2015</a:t>
            </a:fld>
            <a:endParaRPr lang="es-ES_tradnl"/>
          </a:p>
        </p:txBody>
      </p:sp>
      <p:sp>
        <p:nvSpPr>
          <p:cNvPr id="8" name="7 Marcador de pie de página"/>
          <p:cNvSpPr>
            <a:spLocks noGrp="1"/>
          </p:cNvSpPr>
          <p:nvPr>
            <p:ph type="ftr" sz="quarter" idx="11"/>
          </p:nvPr>
        </p:nvSpPr>
        <p:spPr/>
        <p:txBody>
          <a:bodyPr/>
          <a:lstStyle>
            <a:lvl1pPr>
              <a:defRPr/>
            </a:lvl1pPr>
            <a:extLst/>
          </a:lstStyle>
          <a:p>
            <a:pPr>
              <a:defRPr/>
            </a:pPr>
            <a:endParaRPr lang="es-ES_tradnl"/>
          </a:p>
        </p:txBody>
      </p:sp>
      <p:sp>
        <p:nvSpPr>
          <p:cNvPr id="9" name="8 Marcador de número de diapositiva"/>
          <p:cNvSpPr>
            <a:spLocks noGrp="1"/>
          </p:cNvSpPr>
          <p:nvPr>
            <p:ph type="sldNum" sz="quarter" idx="12"/>
          </p:nvPr>
        </p:nvSpPr>
        <p:spPr/>
        <p:txBody>
          <a:bodyPr/>
          <a:lstStyle>
            <a:lvl1pPr>
              <a:defRPr/>
            </a:lvl1pPr>
            <a:extLst/>
          </a:lstStyle>
          <a:p>
            <a:pPr>
              <a:defRPr/>
            </a:pPr>
            <a:fld id="{58043A11-4664-46D8-9688-196C916A5A57}" type="slidenum">
              <a:rPr lang="es-ES_tradnl"/>
              <a:pPr>
                <a:defRPr/>
              </a:pPr>
              <a:t>‹#›</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718013E7-5D16-4CBC-8B7E-0EE1433C9C4F}" type="datetime1">
              <a:rPr lang="es-ES_tradnl"/>
              <a:pPr>
                <a:defRPr/>
              </a:pPr>
              <a:t>10/01/2015</a:t>
            </a:fld>
            <a:endParaRPr lang="es-ES_tradnl"/>
          </a:p>
        </p:txBody>
      </p:sp>
      <p:sp>
        <p:nvSpPr>
          <p:cNvPr id="4" name="3 Marcador de pie de página"/>
          <p:cNvSpPr>
            <a:spLocks noGrp="1"/>
          </p:cNvSpPr>
          <p:nvPr>
            <p:ph type="ftr" sz="quarter" idx="11"/>
          </p:nvPr>
        </p:nvSpPr>
        <p:spPr/>
        <p:txBody>
          <a:bodyPr/>
          <a:lstStyle>
            <a:lvl1pPr>
              <a:defRPr/>
            </a:lvl1pPr>
            <a:extLst/>
          </a:lstStyle>
          <a:p>
            <a:pPr>
              <a:defRPr/>
            </a:pPr>
            <a:endParaRPr lang="es-ES_tradnl"/>
          </a:p>
        </p:txBody>
      </p:sp>
      <p:sp>
        <p:nvSpPr>
          <p:cNvPr id="5" name="4 Marcador de número de diapositiva"/>
          <p:cNvSpPr>
            <a:spLocks noGrp="1"/>
          </p:cNvSpPr>
          <p:nvPr>
            <p:ph type="sldNum" sz="quarter" idx="12"/>
          </p:nvPr>
        </p:nvSpPr>
        <p:spPr/>
        <p:txBody>
          <a:bodyPr/>
          <a:lstStyle>
            <a:lvl1pPr>
              <a:defRPr/>
            </a:lvl1pPr>
            <a:extLst/>
          </a:lstStyle>
          <a:p>
            <a:pPr>
              <a:defRPr/>
            </a:pPr>
            <a:fld id="{4C3A6707-6C70-406C-8A6D-F60E7F04349E}" type="slidenum">
              <a:rPr lang="es-ES_tradnl"/>
              <a:pPr>
                <a:defRPr/>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8F0422DA-845F-4B9E-B531-454AACBFECA5}" type="datetime1">
              <a:rPr lang="es-ES_tradnl"/>
              <a:pPr>
                <a:defRPr/>
              </a:pPr>
              <a:t>10/01/2015</a:t>
            </a:fld>
            <a:endParaRPr lang="es-ES_tradnl"/>
          </a:p>
        </p:txBody>
      </p:sp>
      <p:sp>
        <p:nvSpPr>
          <p:cNvPr id="3" name="21 Marcador de pie de página"/>
          <p:cNvSpPr>
            <a:spLocks noGrp="1"/>
          </p:cNvSpPr>
          <p:nvPr>
            <p:ph type="ftr" sz="quarter" idx="11"/>
          </p:nvPr>
        </p:nvSpPr>
        <p:spPr/>
        <p:txBody>
          <a:bodyPr/>
          <a:lstStyle>
            <a:lvl1pPr>
              <a:defRPr/>
            </a:lvl1pPr>
          </a:lstStyle>
          <a:p>
            <a:pPr>
              <a:defRPr/>
            </a:pPr>
            <a:endParaRPr lang="es-ES_tradnl"/>
          </a:p>
        </p:txBody>
      </p:sp>
      <p:sp>
        <p:nvSpPr>
          <p:cNvPr id="4" name="17 Marcador de número de diapositiva"/>
          <p:cNvSpPr>
            <a:spLocks noGrp="1"/>
          </p:cNvSpPr>
          <p:nvPr>
            <p:ph type="sldNum" sz="quarter" idx="12"/>
          </p:nvPr>
        </p:nvSpPr>
        <p:spPr/>
        <p:txBody>
          <a:bodyPr/>
          <a:lstStyle>
            <a:lvl1pPr>
              <a:defRPr/>
            </a:lvl1pPr>
          </a:lstStyle>
          <a:p>
            <a:pPr>
              <a:defRPr/>
            </a:pPr>
            <a:fld id="{C26C51F1-B77A-492D-8CC8-E8432BBACF6A}" type="slidenum">
              <a:rPr lang="es-ES_tradnl"/>
              <a:pPr>
                <a:defRPr/>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8BABA842-7EE1-4BFA-ADE2-5D46E8278915}" type="datetime1">
              <a:rPr lang="es-ES_tradnl"/>
              <a:pPr>
                <a:defRPr/>
              </a:pPr>
              <a:t>10/01/2015</a:t>
            </a:fld>
            <a:endParaRPr lang="es-ES_tradnl"/>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p>
        </p:txBody>
      </p:sp>
      <p:sp>
        <p:nvSpPr>
          <p:cNvPr id="7" name="6 Marcador de número de diapositiva"/>
          <p:cNvSpPr>
            <a:spLocks noGrp="1"/>
          </p:cNvSpPr>
          <p:nvPr>
            <p:ph type="sldNum" sz="quarter" idx="12"/>
          </p:nvPr>
        </p:nvSpPr>
        <p:spPr/>
        <p:txBody>
          <a:bodyPr/>
          <a:lstStyle>
            <a:lvl1pPr>
              <a:defRPr/>
            </a:lvl1pPr>
            <a:extLst/>
          </a:lstStyle>
          <a:p>
            <a:pPr>
              <a:defRPr/>
            </a:pPr>
            <a:fld id="{7EB51FAA-16BA-426E-9A63-E9A3DE4C8C0B}" type="slidenum">
              <a:rPr lang="es-ES_tradnl"/>
              <a:pPr>
                <a:defRPr/>
              </a:pPr>
              <a:t>‹#›</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7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8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9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12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40600435-65DC-4440-8C2E-35F0ED2D33AB}" type="datetime1">
              <a:rPr lang="es-ES_tradnl"/>
              <a:pPr>
                <a:defRPr/>
              </a:pPr>
              <a:t>10/01/2015</a:t>
            </a:fld>
            <a:endParaRPr lang="es-ES_tradnl"/>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_tradnl"/>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E1078103-AD0C-465D-887C-F17094C59885}" type="slidenum">
              <a:rPr lang="es-ES_tradnl"/>
              <a:pPr>
                <a:defRPr/>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AF51DEA6-4336-4E04-ADE6-90549DCAC7F6}" type="datetime1">
              <a:rPr lang="es-ES_tradnl"/>
              <a:pPr>
                <a:defRPr/>
              </a:pPr>
              <a:t>10/01/2015</a:t>
            </a:fld>
            <a:endParaRPr lang="es-ES_tradnl"/>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s-ES_tradnl"/>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5A45C5BA-D5B7-4843-BDC1-5376476BC72C}" type="slidenum">
              <a:rPr lang="es-ES_tradnl"/>
              <a:pPr>
                <a:defRPr/>
              </a:pPr>
              <a:t>‹#›</a:t>
            </a:fld>
            <a:endParaRPr lang="es-ES_tradnl"/>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7388" y="697136"/>
            <a:ext cx="7772399" cy="1829761"/>
          </a:xfrm>
        </p:spPr>
        <p:txBody>
          <a:bodyPr/>
          <a:lstStyle/>
          <a:p>
            <a:pPr fontAlgn="auto">
              <a:spcAft>
                <a:spcPts val="0"/>
              </a:spcAft>
              <a:defRPr/>
            </a:pPr>
            <a:r>
              <a:rPr lang="es-ES" dirty="0" smtClean="0"/>
              <a:t>PSICODRAMA BIPERSONAL</a:t>
            </a:r>
            <a:endParaRPr lang="es-ES_tradnl" dirty="0"/>
          </a:p>
        </p:txBody>
      </p:sp>
      <p:sp>
        <p:nvSpPr>
          <p:cNvPr id="14338" name="2 Subtítulo"/>
          <p:cNvSpPr>
            <a:spLocks noGrp="1"/>
          </p:cNvSpPr>
          <p:nvPr>
            <p:ph type="subTitle" idx="1"/>
          </p:nvPr>
        </p:nvSpPr>
        <p:spPr>
          <a:xfrm>
            <a:off x="685800" y="2852738"/>
            <a:ext cx="7772400" cy="1200150"/>
          </a:xfrm>
        </p:spPr>
        <p:txBody>
          <a:bodyPr/>
          <a:lstStyle/>
          <a:p>
            <a:pPr marR="0"/>
            <a:r>
              <a:rPr lang="es-ES" sz="1800" b="1" smtClean="0">
                <a:latin typeface="Segoe UI Light" pitchFamily="34" charset="0"/>
              </a:rPr>
              <a:t>César A. García Beceiro</a:t>
            </a:r>
          </a:p>
          <a:p>
            <a:pPr marR="0"/>
            <a:endParaRPr lang="es-ES" sz="1600" smtClean="0"/>
          </a:p>
          <a:p>
            <a:pPr marR="0"/>
            <a:r>
              <a:rPr lang="es-ES" sz="1600" smtClean="0">
                <a:latin typeface="Segoe UI Light" pitchFamily="34" charset="0"/>
              </a:rPr>
              <a:t>Psicólogo Clínico Especialista</a:t>
            </a:r>
          </a:p>
          <a:p>
            <a:pPr marR="0"/>
            <a:r>
              <a:rPr lang="es-ES" sz="1600" smtClean="0">
                <a:latin typeface="Segoe UI Light" pitchFamily="34" charset="0"/>
              </a:rPr>
              <a:t>Psicoterapeuta EFPA y Europsy. </a:t>
            </a:r>
          </a:p>
          <a:p>
            <a:pPr marR="0"/>
            <a:r>
              <a:rPr lang="es-ES" sz="1600" smtClean="0">
                <a:latin typeface="Segoe UI Light" pitchFamily="34" charset="0"/>
              </a:rPr>
              <a:t>Director Psicodramático</a:t>
            </a:r>
          </a:p>
          <a:p>
            <a:pPr marR="0"/>
            <a:endParaRPr lang="es-ES" sz="1400" smtClean="0">
              <a:latin typeface="Segoe UI Light" pitchFamily="34" charset="0"/>
            </a:endParaRPr>
          </a:p>
          <a:p>
            <a:pPr marR="0"/>
            <a:r>
              <a:rPr lang="es-ES" sz="1600" smtClean="0">
                <a:latin typeface="Segoe UI Light" pitchFamily="34" charset="0"/>
              </a:rPr>
              <a:t>redintegrapsicologos.com</a:t>
            </a:r>
            <a:endParaRPr lang="es-ES_tradnl" sz="1600" smtClean="0">
              <a:latin typeface="Segoe UI Light" pitchFamily="34" charset="0"/>
            </a:endParaRPr>
          </a:p>
        </p:txBody>
      </p:sp>
      <p:sp>
        <p:nvSpPr>
          <p:cNvPr id="14339" name="4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37A9DF4-BDEA-4727-95AD-531EA58DDC47}" type="slidenum">
              <a:rPr lang="es-ES_tradnl">
                <a:cs typeface="Arial" charset="0"/>
              </a:rPr>
              <a:pPr fontAlgn="base">
                <a:spcBef>
                  <a:spcPct val="0"/>
                </a:spcBef>
                <a:spcAft>
                  <a:spcPct val="0"/>
                </a:spcAft>
              </a:pPr>
              <a:t>1</a:t>
            </a:fld>
            <a:endParaRPr lang="es-ES_tradn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contenido"/>
          <p:cNvSpPr>
            <a:spLocks noGrp="1"/>
          </p:cNvSpPr>
          <p:nvPr>
            <p:ph idx="1"/>
          </p:nvPr>
        </p:nvSpPr>
        <p:spPr>
          <a:xfrm>
            <a:off x="457200" y="2503488"/>
            <a:ext cx="8229600" cy="4525962"/>
          </a:xfrm>
        </p:spPr>
        <p:txBody>
          <a:bodyPr/>
          <a:lstStyle/>
          <a:p>
            <a:r>
              <a:rPr lang="es-ES_tradnl" sz="2400" smtClean="0"/>
              <a:t>Viñeta 2: Trabajo de las defensas con esculturas</a:t>
            </a:r>
          </a:p>
          <a:p>
            <a:endParaRPr lang="es-ES_tradnl" sz="2400" smtClean="0"/>
          </a:p>
          <a:p>
            <a:r>
              <a:rPr lang="es-ES_tradnl" sz="2400" smtClean="0"/>
              <a:t>Se corporeizan y se sacan al exterior actitudes defensivas e idealizaciones</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23555"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C2F57C1-64A2-4209-93F0-E4883FEE3016}" type="slidenum">
              <a:rPr lang="es-ES_tradnl">
                <a:cs typeface="Arial" charset="0"/>
              </a:rPr>
              <a:pPr fontAlgn="base">
                <a:spcBef>
                  <a:spcPct val="0"/>
                </a:spcBef>
                <a:spcAft>
                  <a:spcPct val="0"/>
                </a:spcAft>
              </a:pPr>
              <a:t>10</a:t>
            </a:fld>
            <a:endParaRPr lang="es-ES_tradnl">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contenido"/>
          <p:cNvSpPr>
            <a:spLocks noGrp="1"/>
          </p:cNvSpPr>
          <p:nvPr>
            <p:ph idx="1"/>
          </p:nvPr>
        </p:nvSpPr>
        <p:spPr>
          <a:xfrm>
            <a:off x="457200" y="2503488"/>
            <a:ext cx="8229600" cy="4525962"/>
          </a:xfrm>
        </p:spPr>
        <p:txBody>
          <a:bodyPr/>
          <a:lstStyle/>
          <a:p>
            <a:r>
              <a:rPr lang="es-ES_tradnl" sz="2400" smtClean="0"/>
              <a:t>“Se designa como PB el abordaje terapéutico que tiene su origen en el psicodrama, que no se sirve de yo-auxiliares y atiende sólo un paciente, creando una relación bipersonal, o sea, un paciente y un terapeuta” </a:t>
            </a:r>
          </a:p>
          <a:p>
            <a:pPr algn="r">
              <a:buFont typeface="Wingdings 3" pitchFamily="18" charset="2"/>
              <a:buNone/>
            </a:pPr>
            <a:r>
              <a:rPr lang="es-ES_tradnl" sz="2400" smtClean="0"/>
              <a:t>(Rosa Cukier, 1995)</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15363"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8501370-52DC-47E5-A392-DE71884A783D}" type="slidenum">
              <a:rPr lang="es-ES_tradnl">
                <a:cs typeface="Arial" charset="0"/>
              </a:rPr>
              <a:pPr fontAlgn="base">
                <a:spcBef>
                  <a:spcPct val="0"/>
                </a:spcBef>
                <a:spcAft>
                  <a:spcPct val="0"/>
                </a:spcAft>
              </a:pPr>
              <a:t>2</a:t>
            </a:fld>
            <a:endParaRPr lang="es-ES_tradn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contenido"/>
          <p:cNvSpPr>
            <a:spLocks noGrp="1"/>
          </p:cNvSpPr>
          <p:nvPr>
            <p:ph idx="1"/>
          </p:nvPr>
        </p:nvSpPr>
        <p:spPr>
          <a:xfrm>
            <a:off x="457200" y="2503488"/>
            <a:ext cx="8229600" cy="4525962"/>
          </a:xfrm>
        </p:spPr>
        <p:txBody>
          <a:bodyPr/>
          <a:lstStyle/>
          <a:p>
            <a:r>
              <a:rPr lang="es-ES_tradnl" sz="2400" smtClean="0"/>
              <a:t>Probar la capacidad del paciente para manejarse en los registros psicodramáticos: ¿es capaz de ir a un sitio que no controla, se deja llevar? ¿es capaz de poner voz a los personajes? ¿entra en una dinámica más alejada de lo concreto? ¿se asusta, quiere controlar? Etc. </a:t>
            </a:r>
          </a:p>
          <a:p>
            <a:endParaRPr lang="es-ES_tradnl" sz="2400" smtClean="0"/>
          </a:p>
          <a:p>
            <a:r>
              <a:rPr lang="es-ES_tradnl" sz="2400" smtClean="0"/>
              <a:t>En las primeras sesiones hacer un átomo social. </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16387"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0E5B55-A07C-4F19-95D4-76B5CE99DEB9}" type="slidenum">
              <a:rPr lang="es-ES_tradnl">
                <a:cs typeface="Arial" charset="0"/>
              </a:rPr>
              <a:pPr fontAlgn="base">
                <a:spcBef>
                  <a:spcPct val="0"/>
                </a:spcBef>
                <a:spcAft>
                  <a:spcPct val="0"/>
                </a:spcAft>
              </a:pPr>
              <a:t>3</a:t>
            </a:fld>
            <a:endParaRPr lang="es-ES_tradn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contenido"/>
          <p:cNvSpPr>
            <a:spLocks noGrp="1"/>
          </p:cNvSpPr>
          <p:nvPr>
            <p:ph idx="1"/>
          </p:nvPr>
        </p:nvSpPr>
        <p:spPr>
          <a:xfrm>
            <a:off x="468313" y="1773238"/>
            <a:ext cx="8229600" cy="4525962"/>
          </a:xfrm>
        </p:spPr>
        <p:txBody>
          <a:bodyPr/>
          <a:lstStyle/>
          <a:p>
            <a:r>
              <a:rPr lang="es-ES_tradnl" sz="2400" smtClean="0"/>
              <a:t> </a:t>
            </a:r>
            <a:r>
              <a:rPr lang="es-ES" sz="2400" smtClean="0"/>
              <a:t>Se recomienda cuando hay dificultad en el cluster materno o en los roles asociados a éste. Son las heridas mas básicas: seguridad (conductas de aislamiento, alejamiento de los afectos, personas más racionales), cariño (tristeza, culpa, depresión)  y valoración (el mundo más narcisista, problemas de valía). </a:t>
            </a:r>
          </a:p>
          <a:p>
            <a:pPr>
              <a:buFont typeface="Wingdings 3" pitchFamily="18" charset="2"/>
              <a:buNone/>
            </a:pPr>
            <a:endParaRPr lang="es-ES" sz="2400" smtClean="0"/>
          </a:p>
          <a:p>
            <a:r>
              <a:rPr lang="es-ES" sz="2400" smtClean="0"/>
              <a:t>En la PB se movilizan ansiedades básicas como el miedo al abandono o el miedo a la agresión más que en el PG. </a:t>
            </a:r>
          </a:p>
          <a:p>
            <a:endParaRPr lang="es-ES" sz="2400" smtClean="0"/>
          </a:p>
          <a:p>
            <a:endParaRPr lang="es-ES_tradnl" sz="2400" smtClean="0"/>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17411"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E631CD8-D4A2-4C41-8292-F9E562C26B3F}" type="slidenum">
              <a:rPr lang="es-ES_tradnl">
                <a:cs typeface="Arial" charset="0"/>
              </a:rPr>
              <a:pPr fontAlgn="base">
                <a:spcBef>
                  <a:spcPct val="0"/>
                </a:spcBef>
                <a:spcAft>
                  <a:spcPct val="0"/>
                </a:spcAft>
              </a:pPr>
              <a:t>4</a:t>
            </a:fld>
            <a:endParaRPr lang="es-ES_tradn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contenido"/>
          <p:cNvSpPr>
            <a:spLocks noGrp="1"/>
          </p:cNvSpPr>
          <p:nvPr>
            <p:ph idx="1"/>
          </p:nvPr>
        </p:nvSpPr>
        <p:spPr>
          <a:xfrm>
            <a:off x="395288" y="2503488"/>
            <a:ext cx="8229600" cy="4525962"/>
          </a:xfrm>
        </p:spPr>
        <p:txBody>
          <a:bodyPr/>
          <a:lstStyle/>
          <a:p>
            <a:r>
              <a:rPr lang="es-ES_tradnl" sz="2400" smtClean="0"/>
              <a:t>Si vemos que puede entrar en la dinámica, encuadrar. Explicar. Que el paciente sepa lo que se espera de él. Delimitar espacios. Acompañar. </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18435"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B4D38AE-A767-4D5C-81AB-8637D17AD276}" type="slidenum">
              <a:rPr lang="es-ES_tradnl">
                <a:cs typeface="Arial" charset="0"/>
              </a:rPr>
              <a:pPr fontAlgn="base">
                <a:spcBef>
                  <a:spcPct val="0"/>
                </a:spcBef>
                <a:spcAft>
                  <a:spcPct val="0"/>
                </a:spcAft>
              </a:pPr>
              <a:t>5</a:t>
            </a:fld>
            <a:endParaRPr lang="es-ES_tradnl">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contenido"/>
          <p:cNvSpPr>
            <a:spLocks noGrp="1"/>
          </p:cNvSpPr>
          <p:nvPr>
            <p:ph idx="1"/>
          </p:nvPr>
        </p:nvSpPr>
        <p:spPr>
          <a:xfrm>
            <a:off x="457200" y="2503488"/>
            <a:ext cx="8229600" cy="4525962"/>
          </a:xfrm>
        </p:spPr>
        <p:txBody>
          <a:bodyPr/>
          <a:lstStyle/>
          <a:p>
            <a:r>
              <a:rPr lang="es-ES_tradnl" sz="2400" smtClean="0"/>
              <a:t>La importancia de la mirada psicodramática, en escenas. Caldeamiento, igualmente como en el grupal. </a:t>
            </a:r>
          </a:p>
          <a:p>
            <a:endParaRPr lang="es-ES_tradnl" sz="2400" smtClean="0"/>
          </a:p>
          <a:p>
            <a:r>
              <a:rPr lang="es-ES_tradnl" sz="2400" smtClean="0"/>
              <a:t>Uso del espacio, de algún objeto, a veces incluso con los más fóbicos o los más obsesivos, sin levantarnos de la silla. </a:t>
            </a:r>
          </a:p>
          <a:p>
            <a:pPr algn="r">
              <a:buFont typeface="Wingdings 3" pitchFamily="18" charset="2"/>
              <a:buNone/>
            </a:pPr>
            <a:endParaRPr lang="es-ES_tradnl" sz="2400" smtClean="0"/>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19459"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B95B016-CFB1-46A3-AA21-EB1FC52FC8DF}" type="slidenum">
              <a:rPr lang="es-ES_tradnl">
                <a:cs typeface="Arial" charset="0"/>
              </a:rPr>
              <a:pPr fontAlgn="base">
                <a:spcBef>
                  <a:spcPct val="0"/>
                </a:spcBef>
                <a:spcAft>
                  <a:spcPct val="0"/>
                </a:spcAft>
              </a:pPr>
              <a:t>6</a:t>
            </a:fld>
            <a:endParaRPr lang="es-ES_tradnl">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Marcador de contenido"/>
          <p:cNvSpPr>
            <a:spLocks noGrp="1"/>
          </p:cNvSpPr>
          <p:nvPr>
            <p:ph idx="1"/>
          </p:nvPr>
        </p:nvSpPr>
        <p:spPr>
          <a:xfrm>
            <a:off x="457200" y="2503488"/>
            <a:ext cx="8229600" cy="4525962"/>
          </a:xfrm>
        </p:spPr>
        <p:txBody>
          <a:bodyPr/>
          <a:lstStyle/>
          <a:p>
            <a:r>
              <a:rPr lang="es-ES_tradnl" sz="2400" smtClean="0"/>
              <a:t>No se trata de repetir la escena vivida. Tampoco de tocar la herida por tocarla. Si no de elaborar, aprender, tener algún insight nuevo, modificar la percepción de la escena. Si no se caerá en una repetición. </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20483"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8E78312-A40B-47AB-94A8-93C991472F1D}" type="slidenum">
              <a:rPr lang="es-ES_tradnl">
                <a:cs typeface="Arial" charset="0"/>
              </a:rPr>
              <a:pPr fontAlgn="base">
                <a:spcBef>
                  <a:spcPct val="0"/>
                </a:spcBef>
                <a:spcAft>
                  <a:spcPct val="0"/>
                </a:spcAft>
              </a:pPr>
              <a:t>7</a:t>
            </a:fld>
            <a:endParaRPr lang="es-ES_tradnl">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contenido"/>
          <p:cNvSpPr>
            <a:spLocks noGrp="1"/>
          </p:cNvSpPr>
          <p:nvPr>
            <p:ph idx="1"/>
          </p:nvPr>
        </p:nvSpPr>
        <p:spPr>
          <a:xfrm>
            <a:off x="468313" y="2133600"/>
            <a:ext cx="8229600" cy="4525963"/>
          </a:xfrm>
        </p:spPr>
        <p:txBody>
          <a:bodyPr/>
          <a:lstStyle/>
          <a:p>
            <a:r>
              <a:rPr lang="es-ES_tradnl" sz="2400" smtClean="0"/>
              <a:t>¿Pero el terapeuta interviene o no?</a:t>
            </a:r>
          </a:p>
          <a:p>
            <a:endParaRPr lang="es-ES_tradnl" sz="2400" smtClean="0"/>
          </a:p>
          <a:p>
            <a:endParaRPr lang="es-ES_tradnl" sz="2400" smtClean="0"/>
          </a:p>
          <a:p>
            <a:pPr>
              <a:buFont typeface="Wingdings 3" pitchFamily="18" charset="2"/>
              <a:buNone/>
            </a:pPr>
            <a:r>
              <a:rPr lang="es-ES_tradnl" sz="2400" smtClean="0"/>
              <a:t> </a:t>
            </a:r>
          </a:p>
          <a:p>
            <a:endParaRPr lang="es-ES_tradnl" sz="2400" smtClean="0"/>
          </a:p>
          <a:p>
            <a:endParaRPr lang="es-ES_tradnl" sz="2400" smtClean="0"/>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21507"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43DF9F4-071F-4D81-9BF0-939852FBB2FE}" type="slidenum">
              <a:rPr lang="es-ES_tradnl">
                <a:cs typeface="Arial" charset="0"/>
              </a:rPr>
              <a:pPr fontAlgn="base">
                <a:spcBef>
                  <a:spcPct val="0"/>
                </a:spcBef>
                <a:spcAft>
                  <a:spcPct val="0"/>
                </a:spcAft>
              </a:pPr>
              <a:t>8</a:t>
            </a:fld>
            <a:endParaRPr lang="es-ES_tradnl">
              <a:cs typeface="Arial" charset="0"/>
            </a:endParaRPr>
          </a:p>
        </p:txBody>
      </p:sp>
      <p:sp>
        <p:nvSpPr>
          <p:cNvPr id="5" name="4 Rectángulo"/>
          <p:cNvSpPr/>
          <p:nvPr/>
        </p:nvSpPr>
        <p:spPr>
          <a:xfrm>
            <a:off x="1476375" y="3573463"/>
            <a:ext cx="5688013" cy="1322387"/>
          </a:xfrm>
          <a:prstGeom prst="rect">
            <a:avLst/>
          </a:prstGeom>
          <a:ln w="28575">
            <a:solidFill>
              <a:schemeClr val="accent1">
                <a:lumMod val="75000"/>
              </a:schemeClr>
            </a:solidFill>
          </a:ln>
        </p:spPr>
        <p:txBody>
          <a:bodyPr>
            <a:spAutoFit/>
          </a:bodyPr>
          <a:lstStyle/>
          <a:p>
            <a:pPr algn="ctr" fontAlgn="auto">
              <a:spcBef>
                <a:spcPts val="0"/>
              </a:spcBef>
              <a:spcAft>
                <a:spcPts val="0"/>
              </a:spcAft>
              <a:defRPr/>
            </a:pPr>
            <a:r>
              <a:rPr lang="es-ES" sz="3200" dirty="0">
                <a:latin typeface="+mn-lt"/>
                <a:cs typeface="+mn-cs"/>
              </a:rPr>
              <a:t>El terapeuta no participa nunca de la dramatización. </a:t>
            </a:r>
            <a:r>
              <a:rPr lang="es-ES" sz="1600" dirty="0">
                <a:latin typeface="+mn-lt"/>
                <a:cs typeface="+mn-cs"/>
              </a:rPr>
              <a:t>Vamos no debería. </a:t>
            </a:r>
            <a:endParaRPr lang="es-ES" sz="1600" dirty="0">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Marcador de contenido"/>
          <p:cNvSpPr>
            <a:spLocks noGrp="1"/>
          </p:cNvSpPr>
          <p:nvPr>
            <p:ph idx="1"/>
          </p:nvPr>
        </p:nvSpPr>
        <p:spPr>
          <a:xfrm>
            <a:off x="457200" y="2503488"/>
            <a:ext cx="8229600" cy="4525962"/>
          </a:xfrm>
        </p:spPr>
        <p:txBody>
          <a:bodyPr/>
          <a:lstStyle/>
          <a:p>
            <a:r>
              <a:rPr lang="es-ES_tradnl" sz="2400" smtClean="0"/>
              <a:t>Viñeta 1: síndrome de Asperger. </a:t>
            </a:r>
          </a:p>
          <a:p>
            <a:endParaRPr lang="es-ES_tradnl" sz="2400" smtClean="0"/>
          </a:p>
          <a:p>
            <a:r>
              <a:rPr lang="es-ES_tradnl" sz="2400" smtClean="0"/>
              <a:t>El acercamiento al vínculo a través de personajes imaginados. </a:t>
            </a:r>
          </a:p>
        </p:txBody>
      </p:sp>
      <p:sp>
        <p:nvSpPr>
          <p:cNvPr id="3" name="2 Título"/>
          <p:cNvSpPr>
            <a:spLocks noGrp="1"/>
          </p:cNvSpPr>
          <p:nvPr>
            <p:ph type="title"/>
          </p:nvPr>
        </p:nvSpPr>
        <p:spPr/>
        <p:txBody>
          <a:bodyPr/>
          <a:lstStyle/>
          <a:p>
            <a:pPr fontAlgn="auto">
              <a:spcAft>
                <a:spcPts val="0"/>
              </a:spcAft>
              <a:defRPr/>
            </a:pPr>
            <a:r>
              <a:rPr lang="es-ES_tradnl" dirty="0" smtClean="0"/>
              <a:t>IDEAS FUERZA</a:t>
            </a:r>
            <a:endParaRPr lang="es-ES_tradnl" dirty="0"/>
          </a:p>
        </p:txBody>
      </p:sp>
      <p:sp>
        <p:nvSpPr>
          <p:cNvPr id="22531" name="3 Marcador de número de diapositiva"/>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4BCE38C-BF41-4140-AFA4-5B139023D994}" type="slidenum">
              <a:rPr lang="es-ES_tradnl">
                <a:cs typeface="Arial" charset="0"/>
              </a:rPr>
              <a:pPr fontAlgn="base">
                <a:spcBef>
                  <a:spcPct val="0"/>
                </a:spcBef>
                <a:spcAft>
                  <a:spcPct val="0"/>
                </a:spcAft>
              </a:pPr>
              <a:t>9</a:t>
            </a:fld>
            <a:endParaRPr lang="es-ES_tradnl">
              <a:cs typeface="Arial"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1543</TotalTime>
  <Words>331</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Fuentes usadas</vt:lpstr>
      </vt:variant>
      <vt:variant>
        <vt:i4>7</vt:i4>
      </vt:variant>
      <vt:variant>
        <vt:lpstr>Plantilla de diseño</vt:lpstr>
      </vt:variant>
      <vt:variant>
        <vt:i4>8</vt:i4>
      </vt:variant>
      <vt:variant>
        <vt:lpstr>Títulos de diapositiva</vt:lpstr>
      </vt:variant>
      <vt:variant>
        <vt:i4>10</vt:i4>
      </vt:variant>
    </vt:vector>
  </HeadingPairs>
  <TitlesOfParts>
    <vt:vector size="25" baseType="lpstr">
      <vt:lpstr>Lucida Sans Unicode</vt:lpstr>
      <vt:lpstr>Arial</vt:lpstr>
      <vt:lpstr>Wingdings 3</vt:lpstr>
      <vt:lpstr>Verdana</vt:lpstr>
      <vt:lpstr>Wingdings 2</vt:lpstr>
      <vt:lpstr>Calibri</vt:lpstr>
      <vt:lpstr>Segoe UI Light</vt:lpstr>
      <vt:lpstr>Concurrencia</vt:lpstr>
      <vt:lpstr>Concurrencia</vt:lpstr>
      <vt:lpstr>Concurrencia</vt:lpstr>
      <vt:lpstr>Concurrencia</vt:lpstr>
      <vt:lpstr>Concurrencia</vt:lpstr>
      <vt:lpstr>Concurrencia</vt:lpstr>
      <vt:lpstr>Concurrencia</vt: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PSICODRAMA BIPERSONAL</dc:title>
  <dc:creator>J</dc:creator>
  <cp:lastModifiedBy>Cesar y Elena</cp:lastModifiedBy>
  <cp:revision>9</cp:revision>
  <dcterms:created xsi:type="dcterms:W3CDTF">2012-09-18T20:19:27Z</dcterms:created>
  <dcterms:modified xsi:type="dcterms:W3CDTF">2015-01-10T12:39:33Z</dcterms:modified>
</cp:coreProperties>
</file>